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7010400" cy="9236075"/>
  <p:embeddedFontLst>
    <p:embeddedFont>
      <p:font typeface="Abril Fatface" panose="020B0604020202020204" charset="0"/>
      <p:regular r:id="rId35"/>
    </p:embeddedFont>
    <p:embeddedFont>
      <p:font typeface="Alegreya"/>
      <p:regular r:id="rId36"/>
      <p:bold r:id="rId37"/>
      <p:italic r:id="rId38"/>
      <p:boldItalic r:id="rId39"/>
    </p:embeddedFont>
    <p:embeddedFont>
      <p:font typeface="Bevan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helsea Market" panose="020B0604020202020204" charset="0"/>
      <p:regular r:id="rId45"/>
    </p:embeddedFont>
    <p:embeddedFont>
      <p:font typeface="Gill Sans" panose="020B0604020202020204" charset="0"/>
      <p:regular r:id="rId46"/>
      <p:bold r:id="rId47"/>
    </p:embeddedFont>
    <p:embeddedFont>
      <p:font typeface="Luckiest Guy" panose="020B0604020202020204" charset="0"/>
      <p:regular r:id="rId48"/>
    </p:embeddedFont>
    <p:embeddedFont>
      <p:font typeface="Merriweather Sans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AA226-3C2C-442B-9F49-7C36B30FAF32}">
  <a:tblStyle styleId="{6CAAA226-3C2C-442B-9F49-7C36B30FAF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Merriweather Sans"/>
              <a:buNone/>
              <a:defRPr sz="1200" b="0" i="0" u="none" strike="noStrike" cap="none">
                <a:solidFill>
                  <a:srgbClr val="89898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5334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1066800" y="2314587"/>
            <a:ext cx="7162800" cy="2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CUBAN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REVOLUTION</a:t>
            </a:r>
            <a:endParaRPr sz="8000" b="0" i="0" u="none" strike="noStrike" cap="none">
              <a:solidFill>
                <a:srgbClr val="0085D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3848100" y="1708112"/>
            <a:ext cx="16002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 b="0" i="0" u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The</a:t>
            </a:r>
            <a:endParaRPr>
              <a:solidFill>
                <a:srgbClr val="0085D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752600" y="4419600"/>
            <a:ext cx="5562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4125" y="5299075"/>
            <a:ext cx="1463675" cy="14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-66675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819375" y="582225"/>
            <a:ext cx="731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Fidel Castro Released from Prison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481" y="2159000"/>
            <a:ext cx="3371100" cy="4457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062" y="2159000"/>
            <a:ext cx="2857500" cy="4457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42" name="Shape 242"/>
          <p:cNvSpPr/>
          <p:nvPr/>
        </p:nvSpPr>
        <p:spPr>
          <a:xfrm>
            <a:off x="313675" y="442950"/>
            <a:ext cx="8369400" cy="1311600"/>
          </a:xfrm>
          <a:prstGeom prst="rect">
            <a:avLst/>
          </a:prstGeom>
          <a:noFill/>
          <a:ln w="76200" cap="flat" cmpd="sng">
            <a:solidFill>
              <a:srgbClr val="EFEFE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762000" y="1020762"/>
            <a:ext cx="7620000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 1959, Castro defeated the Batista government.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seized absolute power and made himself dictator of Cuba.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He then had 700 of his enemies executed and many more were thrown in prison.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 US originally backed Castro and sent him supplies to defeat Batista because he promised to make Cuba a democracy.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762000" y="0"/>
            <a:ext cx="7772400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6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Cuban Revolution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950" y="889000"/>
            <a:ext cx="7150100" cy="5080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987" y="1114425"/>
            <a:ext cx="6518275" cy="43497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762000" y="1219200"/>
            <a:ext cx="7620000" cy="49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1" i="0" u="sng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Fidel Castro promised to:</a:t>
            </a:r>
            <a:endParaRPr sz="3000" b="1" u="sng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1200150" marR="0" lvl="1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AutoNum type="arabicPeriod"/>
            </a:pPr>
            <a:r>
              <a:rPr lang="en-US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nd American dominance over Cuban businesses,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1200150" marR="0" lvl="1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AutoNum type="arabicPeriod"/>
            </a:pPr>
            <a:r>
              <a:rPr lang="en-US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</a:t>
            </a:r>
            <a:r>
              <a:rPr lang="en-US"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e-distribute the wealth evenly to all Cubans,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1200150" marR="0" lvl="1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AutoNum type="arabicPeriod"/>
            </a:pPr>
            <a:r>
              <a:rPr lang="en-US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</a:t>
            </a:r>
            <a:r>
              <a:rPr lang="en-US"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ake every Cuban literate,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1200150" marR="0" lvl="1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and he wanted to give all Cubans healthcare and higher life expectancy.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762000" y="0"/>
            <a:ext cx="7772400" cy="101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6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Castro’s Promises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525" y="503237"/>
            <a:ext cx="7092950" cy="58515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762000" y="1219200"/>
            <a:ext cx="7620000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failed to do many of the things he promised he would do. 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began organizing a Communist government right away.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He declared that all property belonging to Americans now belonged to the Cuban government.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All farms, factories, &amp; businesses now belonged to the government.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Communism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62000" y="1219200"/>
            <a:ext cx="7620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Communism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9337" y="1554963"/>
            <a:ext cx="5013300" cy="31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2751149" y="4983163"/>
            <a:ext cx="36417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ill Sans"/>
              <a:buNone/>
            </a:pPr>
            <a:r>
              <a:rPr lang="en-US" sz="32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Cuban Supply Card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762000" y="1219200"/>
            <a:ext cx="7620000" cy="612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Castro’s government gave less freedom to Cuba’s citizens.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Cubans no longer had the right to protest against the government.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Cuban newspapers, radio, &amp; TV were shut down.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 government became the only source for news.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120015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Churches were closed and property was taken over by government.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Changes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615600" y="1385675"/>
            <a:ext cx="4794600" cy="5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egrey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It was the ultimate goal of Fidel Castro to break ties between Cuba and the United States.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Americans who owned land and businesses in Cuba lost their property.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forced American civilians to leave Cuba.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Breaking Ties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320" name="Shape 320" descr="http://d39ya49a1fwv14.cloudfront.net/wp-content/uploads/2014/10/cuba_colo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2195700"/>
            <a:ext cx="3488400" cy="31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914400" y="425450"/>
            <a:ext cx="73152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Cuba?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19200"/>
            <a:ext cx="7315200" cy="51863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71" name="Shape 171"/>
          <p:cNvSpPr/>
          <p:nvPr/>
        </p:nvSpPr>
        <p:spPr>
          <a:xfrm>
            <a:off x="4398962" y="2582862"/>
            <a:ext cx="1771650" cy="9429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914400" y="613050"/>
            <a:ext cx="7620000" cy="48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After the revolution, relations between the American government and the Cuban government got worse and worse.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254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US did not like having a communist country so close.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254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444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US didn’t like Cuba having ties with the Soviet Union because they were involved in the Cold War.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762000" y="-132775"/>
            <a:ext cx="77724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Impact on US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762000" y="1067175"/>
            <a:ext cx="7620000" cy="57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 October of 1962, US planes spotted secret Soviet missile bases in Cuba.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President Kennedy announced to US citizens that the Soviets had placed long-range missiles in Cuba.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This was an extremely TENSE time (height of the Cold War) that could have led to World War III.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685800" y="0"/>
            <a:ext cx="77724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54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Cuban Missile Crisis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762000" y="1537650"/>
            <a:ext cx="76200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President Kennedy agreed not to invade Cuba and to remove US missiles from Turkey.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 return, Khrushchev agreed to remove the missiles from Cuba.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Resolution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54" name="Shape 354"/>
          <p:cNvSpPr txBox="1"/>
          <p:nvPr/>
        </p:nvSpPr>
        <p:spPr>
          <a:xfrm>
            <a:off x="1238250" y="6072187"/>
            <a:ext cx="6667500" cy="108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Missiles in Cuba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Shape 355" descr="CubanMissileCrisisLaunchS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0" y="457200"/>
            <a:ext cx="6715125" cy="5486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x="1238250" y="318600"/>
            <a:ext cx="6667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Missiles’ Range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3754"/>
          <a:stretch/>
        </p:blipFill>
        <p:spPr>
          <a:xfrm>
            <a:off x="526354" y="1112901"/>
            <a:ext cx="8091300" cy="5503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364" name="Shape 364"/>
          <p:cNvSpPr/>
          <p:nvPr/>
        </p:nvSpPr>
        <p:spPr>
          <a:xfrm>
            <a:off x="1268950" y="327925"/>
            <a:ext cx="6658500" cy="5559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793750" y="1238250"/>
            <a:ext cx="7620000" cy="572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Due to the harsh events, US placed an embargo on goods from Cuba in 1962.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Cuba’s sugar cane crop could no longer be sold in the US, which hurt Cuba’s economy.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As a result of the embargo, poor harvests, and bad government planning, Cuba’s economy has become very poor.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Embargo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80" name="Shape 380"/>
          <p:cNvSpPr txBox="1"/>
          <p:nvPr/>
        </p:nvSpPr>
        <p:spPr>
          <a:xfrm>
            <a:off x="223675" y="786469"/>
            <a:ext cx="3824400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October 23, 1962: President Kennedy signs the bill to place a trade embargo on Cuba.</a:t>
            </a:r>
            <a:endParaRPr>
              <a:latin typeface="Bevan"/>
              <a:ea typeface="Bevan"/>
              <a:cs typeface="Bevan"/>
              <a:sym typeface="Bev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pic>
        <p:nvPicPr>
          <p:cNvPr id="381" name="Shape 381" descr="PresidentKennedySigningCubaQuarant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6412" y="327025"/>
            <a:ext cx="4487862" cy="611505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382" name="Shape 382"/>
          <p:cNvSpPr/>
          <p:nvPr/>
        </p:nvSpPr>
        <p:spPr>
          <a:xfrm>
            <a:off x="199600" y="769925"/>
            <a:ext cx="3864000" cy="46767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89" name="Shape 389" descr="Lift_Cuba_embargo_by_Latuff2"/>
          <p:cNvPicPr preferRelativeResize="0"/>
          <p:nvPr/>
        </p:nvPicPr>
        <p:blipFill rotWithShape="1">
          <a:blip r:embed="rId3">
            <a:alphaModFix/>
          </a:blip>
          <a:srcRect r="6997"/>
          <a:stretch/>
        </p:blipFill>
        <p:spPr>
          <a:xfrm>
            <a:off x="879475" y="647700"/>
            <a:ext cx="7385050" cy="530383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762000" y="1076100"/>
            <a:ext cx="5906700" cy="53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Relations have not improved much over the past 50+ years.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There is still an embargo on goods to/from Cuba.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However, in 2015, the US government began to relax travel restrictions specifically for students and missionaries to Cuba.</a:t>
            </a:r>
            <a:endParaRPr sz="26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Rumor has it….this guy is the next Cuban “President”!</a:t>
            </a:r>
            <a:endParaRPr sz="26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762000" y="0"/>
            <a:ext cx="77724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Today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399" name="Shape 399" descr="https://static-secure.guim.co.uk/sys-images/Guardian/Pix/pictures/2013/2/25/1361807318285/CUBA-PARLIAMENT-MIGUEL-DI-0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12" y="2095500"/>
            <a:ext cx="27939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6919750" y="3900650"/>
            <a:ext cx="20289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bril Fatface"/>
              <a:buNone/>
            </a:pPr>
            <a:r>
              <a:rPr lang="en-US" sz="2400" b="0" i="0" u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Miguel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bril Fatface"/>
              <a:buNone/>
            </a:pPr>
            <a:r>
              <a:rPr lang="en-US" sz="2400" b="0" i="0" u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Diaz-Canel</a:t>
            </a:r>
            <a:endParaRPr/>
          </a:p>
        </p:txBody>
      </p:sp>
      <p:sp>
        <p:nvSpPr>
          <p:cNvPr id="401" name="Shape 401"/>
          <p:cNvSpPr/>
          <p:nvPr/>
        </p:nvSpPr>
        <p:spPr>
          <a:xfrm rot="-3651862">
            <a:off x="5813729" y="5143422"/>
            <a:ext cx="1833722" cy="10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793750" y="1238250"/>
            <a:ext cx="7620000" cy="474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elsea Market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 the early 1980s and 1990s, there were periods in which large numbers of Cubans escaped the island for America.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elsea Market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Thousands of Cubans left because Castro would not allow free elections, freedom of speech, freedom of press, etc.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Immigrants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762000" y="1177925"/>
            <a:ext cx="762000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Cuba gained its independence from Spain in 1898.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57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In the 1900s, Cuba’s wealth was controlled by American companies.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742950" marR="0" lvl="1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 main businesses in Cuba were sugar and mining companies.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742950" marR="0" lvl="1" indent="-57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 leader of Cuba was Fulgencio Batista.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62000" y="0"/>
            <a:ext cx="7772400" cy="110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66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Cuba in the 1900s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17" name="Shape 417" descr="refugees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500" y="209425"/>
            <a:ext cx="7089000" cy="5316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418" name="Shape 418"/>
          <p:cNvSpPr txBox="1"/>
          <p:nvPr/>
        </p:nvSpPr>
        <p:spPr>
          <a:xfrm>
            <a:off x="1643112" y="5775000"/>
            <a:ext cx="60135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Cubans Escape to US</a:t>
            </a:r>
            <a:endParaRPr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611250" y="5764463"/>
            <a:ext cx="6045300" cy="613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793750" y="1238250"/>
            <a:ext cx="7620000" cy="512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After a decline in health, Fidel Castro gave up the Cuban presidency on February 19, 2008.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His brother, Raul Castro, is now the Cuban dictator. He has announced his retirement date, 2018.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Most Cubans despise the Castro regime, but are too afraid to publicly oppose the government.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762000" y="0"/>
            <a:ext cx="777240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Leadership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35" name="Shape 435" descr="fidel_raul_castr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675" y="1214450"/>
            <a:ext cx="7486500" cy="5402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436" name="Shape 436"/>
          <p:cNvSpPr txBox="1"/>
          <p:nvPr/>
        </p:nvSpPr>
        <p:spPr>
          <a:xfrm>
            <a:off x="1810750" y="375775"/>
            <a:ext cx="57681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Raul and Fidel Castro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1641975" y="350275"/>
            <a:ext cx="5859900" cy="6417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914400" y="327025"/>
            <a:ext cx="73152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Fulgencio Batista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88" name="Shape 188" descr="batista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362" y="1071562"/>
            <a:ext cx="5121275" cy="51228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762000" y="1177925"/>
            <a:ext cx="76200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Fulgencio Batista had originally been elected as president, but made himself dictator of Cuba.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5715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5715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Many people were unhappy with Batista’s rule.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5715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57150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Poverty was abundant, education was poor, and healthcare was limited.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62000" y="0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72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Batista’s Cuba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762000" y="1489875"/>
            <a:ext cx="76200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Social and economic problems lead to the unrest of many Cubans.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There was a small class of rich Cubans with all the power, while the majority was very poor and had little to no power.</a:t>
            </a:r>
            <a:endParaRPr sz="3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762000" y="0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72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Social Unrest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762000" y="920750"/>
            <a:ext cx="76200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Soon, revolutionaries lead by Fidel Castro began to rise up against the government.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and his forces led an unsuccessful overthrow of the government in 1953, but began a full scale war against Batista’s government in 1955.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8001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attempted to overthrow Batista’s government for seven years. 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762000" y="0"/>
            <a:ext cx="77724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54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Power to the People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D0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0" y="66167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914400" y="276225"/>
            <a:ext cx="73152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Fidel Castro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143000"/>
            <a:ext cx="6705600" cy="492918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762000" y="0"/>
            <a:ext cx="7620000" cy="685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762000" y="1078125"/>
            <a:ext cx="76200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and his “army” lost many battles to Batista – he was even arrested and sentenced to 15 years in jail!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Castro was released in 1955 after serving only two years and fled to Mexico to put together a new group of rebel fighters.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erriweather Sans"/>
              <a:buNone/>
            </a:pPr>
            <a:endParaRPr sz="2800" b="0" i="0" u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By 1959, Castro and his men drove Batista and his supporters out of Havana, Cuba’s capital.</a:t>
            </a:r>
            <a:endParaRPr sz="28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442912" y="6629400"/>
            <a:ext cx="26527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762000" y="0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D0"/>
              </a:buClr>
              <a:buFont typeface="Arial"/>
              <a:buNone/>
            </a:pPr>
            <a:r>
              <a:rPr lang="en-US" sz="7200" b="0" i="0" u="none" strike="noStrike" cap="none">
                <a:solidFill>
                  <a:srgbClr val="0085D0"/>
                </a:solidFill>
                <a:latin typeface="Luckiest Guy"/>
                <a:ea typeface="Luckiest Guy"/>
                <a:cs typeface="Luckiest Guy"/>
                <a:sym typeface="Luckiest Guy"/>
              </a:rPr>
              <a:t>Fidel Castro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On-screen Show (4:3)</PresentationFormat>
  <Paragraphs>157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Merriweather Sans</vt:lpstr>
      <vt:lpstr>Gill Sans</vt:lpstr>
      <vt:lpstr>Luckiest Guy</vt:lpstr>
      <vt:lpstr>Chelsea Market</vt:lpstr>
      <vt:lpstr>Calibri</vt:lpstr>
      <vt:lpstr>Alegreya</vt:lpstr>
      <vt:lpstr>Abril Fatface</vt:lpstr>
      <vt:lpstr>Bevan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Delhey</dc:creator>
  <cp:lastModifiedBy>Morgan Delhey</cp:lastModifiedBy>
  <cp:revision>2</cp:revision>
  <dcterms:modified xsi:type="dcterms:W3CDTF">2020-03-13T19:09:14Z</dcterms:modified>
</cp:coreProperties>
</file>