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1"/>
  </p:notesMasterIdLst>
  <p:sldIdLst>
    <p:sldId id="285" r:id="rId6"/>
    <p:sldId id="291" r:id="rId7"/>
    <p:sldId id="292" r:id="rId8"/>
    <p:sldId id="293" r:id="rId9"/>
    <p:sldId id="307" r:id="rId10"/>
    <p:sldId id="286" r:id="rId11"/>
    <p:sldId id="289" r:id="rId12"/>
    <p:sldId id="288" r:id="rId13"/>
    <p:sldId id="294" r:id="rId14"/>
    <p:sldId id="295" r:id="rId15"/>
    <p:sldId id="297" r:id="rId16"/>
    <p:sldId id="298" r:id="rId17"/>
    <p:sldId id="299" r:id="rId18"/>
    <p:sldId id="300" r:id="rId19"/>
    <p:sldId id="302" r:id="rId20"/>
    <p:sldId id="303" r:id="rId21"/>
    <p:sldId id="304" r:id="rId22"/>
    <p:sldId id="310" r:id="rId23"/>
    <p:sldId id="312" r:id="rId24"/>
    <p:sldId id="305" r:id="rId25"/>
    <p:sldId id="306" r:id="rId26"/>
    <p:sldId id="308" r:id="rId27"/>
    <p:sldId id="309" r:id="rId28"/>
    <p:sldId id="277" r:id="rId29"/>
    <p:sldId id="31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5312-F8CD-4187-A7C3-4DBF9967912A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BD9A6-83E3-463F-BFEB-504A5D687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you or your students are not familiar with The Hunger Games, just skip to pictures of the actors or ask a student who does know how these relate.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D9A6-83E3-463F-BFEB-504A5D68732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5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3/30/2020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72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84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3/30/2020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94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45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3/30/2020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7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6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D7DAE1"/>
                </a:solidFill>
              </a:rPr>
              <a:pPr/>
              <a:t>3/30/2020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D7DAE1"/>
                </a:solidFill>
              </a:rPr>
              <a:pPr/>
              <a:t>‹#›</a:t>
            </a:fld>
            <a:endParaRPr lang="en-US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33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6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C91C1B-19CE-44BD-AF37-D74484D79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98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13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0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44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06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46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8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9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15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5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1397CA-F6B6-4C04-B314-C60DA8CBEBAF}" type="datetimeFigureOut">
              <a:rPr lang="en-US" smtClean="0">
                <a:solidFill>
                  <a:srgbClr val="55554A"/>
                </a:solidFill>
              </a:rPr>
              <a:pPr/>
              <a:t>3/30/2020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C91C1B-19CE-44BD-AF37-D74484D79E33}" type="slidenum">
              <a:rPr lang="en-US" smtClean="0">
                <a:solidFill>
                  <a:srgbClr val="55554A"/>
                </a:solidFill>
              </a:rPr>
              <a:pPr/>
              <a:t>‹#›</a:t>
            </a:fld>
            <a:endParaRPr lang="en-US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-x3OL5-ROEmquMR_D8kYLYTWZH7mFiBIgSA_9TNzy8BUQUtCOU4zV1FVR1pMSUNIQ1JQODdWRjhDNi4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52000"/>
                <a:satMod val="105000"/>
              </a:schemeClr>
            </a:gs>
            <a:gs pos="47500">
              <a:schemeClr val="bg2">
                <a:tint val="90000"/>
                <a:shade val="89000"/>
                <a:satMod val="105000"/>
              </a:schemeClr>
            </a:gs>
            <a:gs pos="58500">
              <a:srgbClr val="7C7C77"/>
            </a:gs>
            <a:gs pos="100000">
              <a:schemeClr val="bg2">
                <a:tint val="100000"/>
                <a:shade val="52000"/>
                <a:satMod val="10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4343400"/>
            <a:ext cx="1676400" cy="533400"/>
          </a:xfrm>
          <a:prstGeom prst="rect">
            <a:avLst/>
          </a:prstGeom>
          <a:solidFill>
            <a:schemeClr val="accent2">
              <a:alpha val="9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0475"/>
            <a:ext cx="9143999" cy="2286000"/>
          </a:xfrm>
        </p:spPr>
        <p:txBody>
          <a:bodyPr/>
          <a:lstStyle/>
          <a:p>
            <a:r>
              <a:rPr lang="en-US" sz="5000" dirty="0">
                <a:latin typeface="Albertus MT" pitchFamily="34" charset="0"/>
              </a:rPr>
              <a:t>Essential Question: How is a </a:t>
            </a:r>
            <a:br>
              <a:rPr lang="en-US" sz="5000" dirty="0">
                <a:latin typeface="Albertus MT" pitchFamily="34" charset="0"/>
              </a:rPr>
            </a:br>
            <a:r>
              <a:rPr lang="en-US" sz="5000" dirty="0">
                <a:latin typeface="Albertus MT" pitchFamily="34" charset="0"/>
              </a:rPr>
              <a:t>federal-republican system different from a dictatorship?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4956"/>
            <a:ext cx="8915400" cy="2719043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Standard:</a:t>
            </a:r>
          </a:p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SS6CG2a. Compare the federal-republican systems of the Federative Republic of Brazil (Brazil) and the United Mexican States (Mexico) to the dictatorship of the Republic of Cuba (Cuba).</a:t>
            </a:r>
          </a:p>
        </p:txBody>
      </p:sp>
    </p:spTree>
    <p:extLst>
      <p:ext uri="{BB962C8B-B14F-4D97-AF65-F5344CB8AC3E}">
        <p14:creationId xmlns:p14="http://schemas.microsoft.com/office/powerpoint/2010/main" val="12484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Personal Freedoms in Brazil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2286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bertus MT" pitchFamily="34" charset="0"/>
              </a:rPr>
              <a:t>People can work where they want or </a:t>
            </a:r>
            <a:br>
              <a:rPr lang="en-US" sz="3200" b="1" dirty="0">
                <a:latin typeface="Albertus MT" pitchFamily="34" charset="0"/>
              </a:rPr>
            </a:br>
            <a:r>
              <a:rPr lang="en-US" sz="3200" b="1" dirty="0">
                <a:latin typeface="Albertus MT" pitchFamily="34" charset="0"/>
              </a:rPr>
              <a:t>start a business [free trade and free enterprise].</a:t>
            </a:r>
          </a:p>
          <a:p>
            <a:r>
              <a:rPr lang="en-US" sz="3200" b="1" dirty="0">
                <a:latin typeface="Albertus MT" pitchFamily="34" charset="0"/>
              </a:rPr>
              <a:t>Citizens enjoy personal freedoms like freedom of speech and freedom of assembly.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3921768"/>
            <a:ext cx="7807692" cy="2615129"/>
            <a:chOff x="685800" y="3921768"/>
            <a:chExt cx="7807692" cy="2615129"/>
          </a:xfrm>
        </p:grpSpPr>
        <p:pic>
          <p:nvPicPr>
            <p:cNvPr id="9218" name="Picture 2" descr="http://bearingdrift.com/wp-content/uploads/free-spee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093" y="3921768"/>
              <a:ext cx="2248399" cy="26151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estudiesweekly.com/images/pubimages/470/991/Freedom%20of%20assembl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921769"/>
              <a:ext cx="4354284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28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2799019"/>
          </a:xfrm>
        </p:spPr>
        <p:txBody>
          <a:bodyPr/>
          <a:lstStyle/>
          <a:p>
            <a:r>
              <a:rPr lang="en-US" sz="8800" b="1" dirty="0">
                <a:latin typeface="Albertus MT" pitchFamily="34" charset="0"/>
              </a:rPr>
              <a:t>United Mexican States (Mexico)</a:t>
            </a:r>
          </a:p>
        </p:txBody>
      </p:sp>
    </p:spTree>
    <p:extLst>
      <p:ext uri="{BB962C8B-B14F-4D97-AF65-F5344CB8AC3E}">
        <p14:creationId xmlns:p14="http://schemas.microsoft.com/office/powerpoint/2010/main" val="18120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816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lbertus MT" pitchFamily="34" charset="0"/>
              </a:rPr>
              <a:t>Mexico has a </a:t>
            </a:r>
            <a:r>
              <a:rPr lang="en-US" sz="4000" b="1" dirty="0">
                <a:highlight>
                  <a:srgbClr val="FFFF00"/>
                </a:highlight>
                <a:latin typeface="Albertus MT" pitchFamily="34" charset="0"/>
              </a:rPr>
              <a:t>President who is both the head of state and head of government</a:t>
            </a:r>
          </a:p>
          <a:p>
            <a:r>
              <a:rPr lang="en-US" sz="4000" b="1" dirty="0">
                <a:latin typeface="Albertus MT" pitchFamily="34" charset="0"/>
              </a:rPr>
              <a:t>The President is elected by </a:t>
            </a:r>
            <a:br>
              <a:rPr lang="en-US" sz="4000" b="1" dirty="0">
                <a:latin typeface="Albertus MT" pitchFamily="34" charset="0"/>
              </a:rPr>
            </a:br>
            <a:r>
              <a:rPr lang="en-US" sz="4000" b="1" dirty="0">
                <a:highlight>
                  <a:srgbClr val="FFFF00"/>
                </a:highlight>
                <a:latin typeface="Albertus MT" pitchFamily="34" charset="0"/>
              </a:rPr>
              <a:t>popular vote</a:t>
            </a:r>
          </a:p>
          <a:p>
            <a:r>
              <a:rPr lang="en-US" sz="4000" b="1" dirty="0">
                <a:latin typeface="Albertus MT" pitchFamily="34" charset="0"/>
              </a:rPr>
              <a:t>The Bicameral National Congress (legislature with two houses) members are also elected.</a:t>
            </a:r>
          </a:p>
        </p:txBody>
      </p:sp>
    </p:spTree>
    <p:extLst>
      <p:ext uri="{BB962C8B-B14F-4D97-AF65-F5344CB8AC3E}">
        <p14:creationId xmlns:p14="http://schemas.microsoft.com/office/powerpoint/2010/main" val="9614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Role of Citizens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75" y="1696450"/>
            <a:ext cx="8686800" cy="51816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lbertus MT" pitchFamily="34" charset="0"/>
              </a:rPr>
              <a:t>Citizens </a:t>
            </a:r>
            <a:r>
              <a:rPr lang="en-US" sz="4400" b="1" dirty="0">
                <a:highlight>
                  <a:srgbClr val="FFFF00"/>
                </a:highlight>
                <a:latin typeface="Albertus MT" pitchFamily="34" charset="0"/>
              </a:rPr>
              <a:t>vote to elect both the President and the members of the Legislature</a:t>
            </a:r>
          </a:p>
          <a:p>
            <a:endParaRPr lang="en-US" sz="2800" b="1" dirty="0">
              <a:latin typeface="Albertus MT" pitchFamily="34" charset="0"/>
            </a:endParaRPr>
          </a:p>
          <a:p>
            <a:r>
              <a:rPr lang="en-US" sz="4400" b="1" dirty="0">
                <a:latin typeface="Albertus MT" pitchFamily="34" charset="0"/>
              </a:rPr>
              <a:t>Voting is mandatory for citizens over the age of 18 (</a:t>
            </a:r>
            <a:r>
              <a:rPr lang="en-US" sz="4400" b="1" dirty="0">
                <a:highlight>
                  <a:srgbClr val="FFFF00"/>
                </a:highlight>
                <a:latin typeface="Albertus MT" pitchFamily="34" charset="0"/>
              </a:rPr>
              <a:t>but it is not enforced)</a:t>
            </a:r>
          </a:p>
        </p:txBody>
      </p:sp>
    </p:spTree>
    <p:extLst>
      <p:ext uri="{BB962C8B-B14F-4D97-AF65-F5344CB8AC3E}">
        <p14:creationId xmlns:p14="http://schemas.microsoft.com/office/powerpoint/2010/main" val="37576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Personal Freedoms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2286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bertus MT" pitchFamily="34" charset="0"/>
              </a:rPr>
              <a:t>People can work where they want or </a:t>
            </a:r>
            <a:br>
              <a:rPr lang="en-US" sz="3200" b="1" dirty="0">
                <a:latin typeface="Albertus MT" pitchFamily="34" charset="0"/>
              </a:rPr>
            </a:br>
            <a:r>
              <a:rPr lang="en-US" sz="3200" b="1" dirty="0">
                <a:latin typeface="Albertus MT" pitchFamily="34" charset="0"/>
              </a:rPr>
              <a:t>start a business [free trade and free enterprise].</a:t>
            </a:r>
          </a:p>
          <a:p>
            <a:r>
              <a:rPr lang="en-US" sz="3200" b="1" dirty="0">
                <a:latin typeface="Albertus MT" pitchFamily="34" charset="0"/>
              </a:rPr>
              <a:t>Citizens enjoy personal freedoms like freedom of speech and freedom of assembly.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3921768"/>
            <a:ext cx="7807692" cy="2615129"/>
            <a:chOff x="685800" y="3921768"/>
            <a:chExt cx="7807692" cy="2615129"/>
          </a:xfrm>
        </p:grpSpPr>
        <p:pic>
          <p:nvPicPr>
            <p:cNvPr id="9218" name="Picture 2" descr="http://bearingdrift.com/wp-content/uploads/free-spee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093" y="3921768"/>
              <a:ext cx="2248399" cy="26151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estudiesweekly.com/images/pubimages/470/991/Freedom%20of%20assembl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921769"/>
              <a:ext cx="4354284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2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2799019"/>
          </a:xfrm>
        </p:spPr>
        <p:txBody>
          <a:bodyPr/>
          <a:lstStyle/>
          <a:p>
            <a:r>
              <a:rPr lang="en-US" sz="8800" b="1" dirty="0">
                <a:latin typeface="Albertus MT" pitchFamily="34" charset="0"/>
              </a:rPr>
              <a:t>Republic of Cuba (Cuba)</a:t>
            </a:r>
          </a:p>
        </p:txBody>
      </p:sp>
    </p:spTree>
    <p:extLst>
      <p:ext uri="{BB962C8B-B14F-4D97-AF65-F5344CB8AC3E}">
        <p14:creationId xmlns:p14="http://schemas.microsoft.com/office/powerpoint/2010/main" val="11698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844" y="1752600"/>
            <a:ext cx="8349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lbertus MT" pitchFamily="34" charset="0"/>
              </a:rPr>
              <a:t>Cuba is 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Albertus MT" pitchFamily="34" charset="0"/>
              </a:rPr>
              <a:t>a dictatorship</a:t>
            </a:r>
            <a:r>
              <a:rPr lang="en-US" sz="3600" b="1" dirty="0">
                <a:solidFill>
                  <a:prstClr val="black"/>
                </a:solidFill>
                <a:latin typeface="Albertus MT" pitchFamily="34" charset="0"/>
              </a:rPr>
              <a:t> in which the ruler has 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Albertus MT" pitchFamily="34" charset="0"/>
              </a:rPr>
              <a:t>absolute power </a:t>
            </a:r>
            <a:r>
              <a:rPr lang="en-US" sz="3600" b="1" dirty="0">
                <a:solidFill>
                  <a:prstClr val="black"/>
                </a:solidFill>
                <a:latin typeface="Albertus MT" pitchFamily="34" charset="0"/>
              </a:rPr>
              <a:t>(not restricted by a constitution of laws). It is an autocracy!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76400" y="3829251"/>
            <a:ext cx="5714696" cy="2825750"/>
            <a:chOff x="1828800" y="3810000"/>
            <a:chExt cx="5714696" cy="282575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810000"/>
              <a:ext cx="5714696" cy="282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743200" y="4896050"/>
              <a:ext cx="3048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8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95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lbertus MT" pitchFamily="34" charset="0"/>
              </a:rPr>
              <a:t>Cuba says they hold elections but they are rigged</a:t>
            </a:r>
          </a:p>
          <a:p>
            <a:pPr marL="0" indent="0">
              <a:buNone/>
            </a:pPr>
            <a:r>
              <a:rPr lang="en-US" sz="2800" b="1" dirty="0">
                <a:latin typeface="Albertus MT" pitchFamily="34" charset="0"/>
              </a:rPr>
              <a:t> </a:t>
            </a:r>
          </a:p>
          <a:p>
            <a:r>
              <a:rPr lang="en-US" sz="2800" b="1" dirty="0">
                <a:latin typeface="Albertus MT" pitchFamily="34" charset="0"/>
              </a:rPr>
              <a:t>Cuba has a President who is both the chief of state and head of government.</a:t>
            </a:r>
          </a:p>
          <a:p>
            <a:endParaRPr lang="en-US" sz="2800" b="1" dirty="0">
              <a:latin typeface="Albertus MT" pitchFamily="34" charset="0"/>
            </a:endParaRPr>
          </a:p>
          <a:p>
            <a:r>
              <a:rPr lang="en-US" sz="2800" b="1" dirty="0">
                <a:latin typeface="Albertus MT" pitchFamily="34" charset="0"/>
              </a:rPr>
              <a:t>The President (dictator) is technically elected by the Unicameral National Assembly (legislature with one house). The last election was held in </a:t>
            </a:r>
            <a:r>
              <a:rPr lang="en-US" sz="2800" b="1" dirty="0">
                <a:highlight>
                  <a:srgbClr val="FFFF00"/>
                </a:highlight>
                <a:latin typeface="Albertus MT" pitchFamily="34" charset="0"/>
              </a:rPr>
              <a:t>2008.</a:t>
            </a:r>
          </a:p>
        </p:txBody>
      </p:sp>
    </p:spTree>
    <p:extLst>
      <p:ext uri="{BB962C8B-B14F-4D97-AF65-F5344CB8AC3E}">
        <p14:creationId xmlns:p14="http://schemas.microsoft.com/office/powerpoint/2010/main" val="13183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4850"/>
            <a:ext cx="8534400" cy="1810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lbertus MT" pitchFamily="34" charset="0"/>
              </a:rPr>
              <a:t>Fidel Castro ruled Cuba from 1959 to 2008. When he stepped down his brother Raul became ruler. Raul passed the power to Miguel Díaz-</a:t>
            </a:r>
            <a:r>
              <a:rPr lang="en-US" sz="3200" b="1" dirty="0" err="1">
                <a:latin typeface="Albertus MT" pitchFamily="34" charset="0"/>
              </a:rPr>
              <a:t>Canel</a:t>
            </a:r>
            <a:r>
              <a:rPr lang="en-US" sz="3200" b="1" dirty="0">
                <a:latin typeface="Albertus MT" pitchFamily="34" charset="0"/>
              </a:rPr>
              <a:t> in 2019.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399" y="3762676"/>
            <a:ext cx="6629401" cy="2776888"/>
            <a:chOff x="1295399" y="3762676"/>
            <a:chExt cx="6629401" cy="2776888"/>
          </a:xfrm>
        </p:grpSpPr>
        <p:pic>
          <p:nvPicPr>
            <p:cNvPr id="15362" name="Picture 2" descr="http://jpupdates.com/wp-content/uploads/2014/08/fidel-castr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399" y="3796364"/>
              <a:ext cx="3030311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http://www.phibetaiota.net/wp-content/uploads/2015/02/raul-castr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762676"/>
              <a:ext cx="2743200" cy="2743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4325710" y="5029200"/>
              <a:ext cx="85589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55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8432"/>
            <a:ext cx="8534400" cy="2514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lbertus MT" pitchFamily="34" charset="0"/>
              </a:rPr>
              <a:t>Cuba’s official name is the Republic of Cuba. Why is </a:t>
            </a:r>
            <a:br>
              <a:rPr lang="en-US" sz="4800" b="1" dirty="0">
                <a:latin typeface="Albertus MT" pitchFamily="34" charset="0"/>
              </a:rPr>
            </a:br>
            <a:r>
              <a:rPr lang="en-US" sz="4800" b="1" dirty="0">
                <a:latin typeface="Albertus MT" pitchFamily="34" charset="0"/>
              </a:rPr>
              <a:t>this misleading?</a:t>
            </a:r>
          </a:p>
        </p:txBody>
      </p:sp>
      <p:pic>
        <p:nvPicPr>
          <p:cNvPr id="25602" name="Picture 2" descr="http://upload.wikimedia.org/wikipedia/commons/thumb/b/bd/Flag_of_Cuba.svg/2000px-Flag_of_Cub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4727575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672" y="25908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Albertus MT" pitchFamily="34" charset="0"/>
              </a:rPr>
              <a:t>Before we begin our studies of specific governments of Latin America, let’s review some important concepts.</a:t>
            </a:r>
          </a:p>
        </p:txBody>
      </p:sp>
    </p:spTree>
    <p:extLst>
      <p:ext uri="{BB962C8B-B14F-4D97-AF65-F5344CB8AC3E}">
        <p14:creationId xmlns:p14="http://schemas.microsoft.com/office/powerpoint/2010/main" val="975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35052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lbertus MT" pitchFamily="34" charset="0"/>
              </a:rPr>
              <a:t>The members of the Legislature are those officially sanctioned (approved) by </a:t>
            </a:r>
            <a:r>
              <a:rPr lang="en-US" sz="4000" b="1" dirty="0">
                <a:highlight>
                  <a:srgbClr val="FFFF00"/>
                </a:highlight>
                <a:latin typeface="Albertus MT" pitchFamily="34" charset="0"/>
              </a:rPr>
              <a:t>Cuba’s Communist Party. </a:t>
            </a:r>
            <a:r>
              <a:rPr lang="en-US" sz="4000" b="1" dirty="0">
                <a:latin typeface="Albertus MT" pitchFamily="34" charset="0"/>
              </a:rPr>
              <a:t>They run for office unopposed ( no one runs against them)</a:t>
            </a:r>
          </a:p>
        </p:txBody>
      </p:sp>
    </p:spTree>
    <p:extLst>
      <p:ext uri="{BB962C8B-B14F-4D97-AF65-F5344CB8AC3E}">
        <p14:creationId xmlns:p14="http://schemas.microsoft.com/office/powerpoint/2010/main" val="8754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Role of Citizens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86615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lbertus MT" pitchFamily="34" charset="0"/>
              </a:rPr>
              <a:t>Citizens can “vote” at the age of 16 for members of the Legislature.</a:t>
            </a:r>
          </a:p>
          <a:p>
            <a:endParaRPr lang="en-US" sz="2800" b="1" dirty="0">
              <a:latin typeface="Albertus MT" pitchFamily="34" charset="0"/>
            </a:endParaRPr>
          </a:p>
          <a:p>
            <a:r>
              <a:rPr lang="en-US" sz="4400" b="1" dirty="0">
                <a:highlight>
                  <a:srgbClr val="FFFF00"/>
                </a:highlight>
                <a:latin typeface="Albertus MT" pitchFamily="34" charset="0"/>
              </a:rPr>
              <a:t>However, citizens can only vote for candidates selected by the Communist Party.</a:t>
            </a:r>
          </a:p>
        </p:txBody>
      </p:sp>
    </p:spTree>
    <p:extLst>
      <p:ext uri="{BB962C8B-B14F-4D97-AF65-F5344CB8AC3E}">
        <p14:creationId xmlns:p14="http://schemas.microsoft.com/office/powerpoint/2010/main" val="33717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Personal Freedoms in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572000"/>
          </a:xfrm>
        </p:spPr>
        <p:txBody>
          <a:bodyPr>
            <a:noAutofit/>
          </a:bodyPr>
          <a:lstStyle/>
          <a:p>
            <a:r>
              <a:rPr lang="en-US" sz="3900" b="1" dirty="0">
                <a:latin typeface="Albertus MT" pitchFamily="34" charset="0"/>
              </a:rPr>
              <a:t>Cuba’s citizens </a:t>
            </a:r>
            <a:r>
              <a:rPr lang="en-US" sz="3900" b="1" dirty="0">
                <a:highlight>
                  <a:srgbClr val="FFFF00"/>
                </a:highlight>
                <a:latin typeface="Albertus MT" pitchFamily="34" charset="0"/>
              </a:rPr>
              <a:t>do not have personal freedoms</a:t>
            </a:r>
            <a:r>
              <a:rPr lang="en-US" sz="3900" b="1" dirty="0">
                <a:latin typeface="Albertus MT" pitchFamily="34" charset="0"/>
              </a:rPr>
              <a:t> like freedom of speech.</a:t>
            </a:r>
          </a:p>
          <a:p>
            <a:r>
              <a:rPr lang="en-US" sz="3900" b="1" dirty="0">
                <a:latin typeface="Albertus MT" pitchFamily="34" charset="0"/>
              </a:rPr>
              <a:t>They can be </a:t>
            </a:r>
            <a:r>
              <a:rPr lang="en-US" sz="3900" b="1" dirty="0">
                <a:highlight>
                  <a:srgbClr val="FFFF00"/>
                </a:highlight>
                <a:latin typeface="Albertus MT" pitchFamily="34" charset="0"/>
              </a:rPr>
              <a:t>put in jail for criticizing the Communist Party</a:t>
            </a:r>
            <a:r>
              <a:rPr lang="en-US" sz="3900" b="1" dirty="0">
                <a:latin typeface="Albertus MT" pitchFamily="34" charset="0"/>
              </a:rPr>
              <a:t> or the president.</a:t>
            </a:r>
          </a:p>
          <a:p>
            <a:r>
              <a:rPr lang="en-US" sz="3900" b="1" dirty="0">
                <a:latin typeface="Albertus MT" pitchFamily="34" charset="0"/>
              </a:rPr>
              <a:t>People cannot just work where they want to work or open their own business.</a:t>
            </a:r>
          </a:p>
          <a:p>
            <a:endParaRPr lang="en-US" sz="3200" b="1" dirty="0">
              <a:latin typeface="Albertu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1143000"/>
            <a:ext cx="9448800" cy="4724400"/>
          </a:xfrm>
          <a:prstGeom prst="rect">
            <a:avLst/>
          </a:prstGeom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00" y="1295400"/>
            <a:ext cx="8686800" cy="4114800"/>
          </a:xfrm>
        </p:spPr>
        <p:txBody>
          <a:bodyPr/>
          <a:lstStyle/>
          <a:p>
            <a:r>
              <a:rPr lang="en-US" sz="5000" dirty="0">
                <a:latin typeface="Albertus MT" pitchFamily="34" charset="0"/>
              </a:rPr>
              <a:t>Think about…how has Cuba’s current government contradicted the purpose of the Cuban Revolution???</a:t>
            </a:r>
          </a:p>
        </p:txBody>
      </p:sp>
    </p:spTree>
    <p:extLst>
      <p:ext uri="{BB962C8B-B14F-4D97-AF65-F5344CB8AC3E}">
        <p14:creationId xmlns:p14="http://schemas.microsoft.com/office/powerpoint/2010/main" val="15857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2880"/>
            <a:ext cx="8915400" cy="1111664"/>
          </a:xfrm>
        </p:spPr>
        <p:txBody>
          <a:bodyPr>
            <a:noAutofit/>
          </a:bodyPr>
          <a:lstStyle/>
          <a:p>
            <a:r>
              <a:rPr lang="en-US" sz="3000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Use this summarizer/ fill in the blank to summarize your government understanding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239000" cy="4915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59DF-6D69-4086-95F4-97894C68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forms for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A22F0-A2FB-4899-9817-66431DE7EF81}"/>
              </a:ext>
            </a:extLst>
          </p:cNvPr>
          <p:cNvSpPr txBox="1"/>
          <p:nvPr/>
        </p:nvSpPr>
        <p:spPr>
          <a:xfrm>
            <a:off x="1219200" y="2514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hlinkClick r:id="rId2"/>
              </a:rPr>
              <a:t>Forms link click HERE </a:t>
            </a:r>
            <a:r>
              <a:rPr lang="en-US" sz="4800" dirty="0">
                <a:solidFill>
                  <a:srgbClr val="FF0000"/>
                </a:solidFill>
                <a:sym typeface="Wingdings" panose="05000000000000000000" pitchFamily="2" charset="2"/>
                <a:hlinkClick r:id="rId2"/>
              </a:rPr>
              <a:t>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876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b="1" u="sng" dirty="0">
                <a:latin typeface="Albertus MT" pitchFamily="34" charset="0"/>
              </a:rPr>
              <a:t>Head of State:</a:t>
            </a:r>
          </a:p>
          <a:p>
            <a:pPr marL="0" indent="0" algn="ctr">
              <a:buNone/>
            </a:pPr>
            <a:r>
              <a:rPr lang="en-US" sz="3600" dirty="0">
                <a:latin typeface="Albertus MT" pitchFamily="34" charset="0"/>
              </a:rPr>
              <a:t>Leader of a country who represents the state at official and ceremonial functions, but who may not be involved with the day-to-day activities of the government.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41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900" b="1" u="sng" dirty="0">
                <a:latin typeface="Albertus MT" pitchFamily="34" charset="0"/>
              </a:rPr>
              <a:t>Head of Government:</a:t>
            </a:r>
          </a:p>
          <a:p>
            <a:pPr marL="0" indent="0" algn="ctr">
              <a:buNone/>
            </a:pPr>
            <a:r>
              <a:rPr lang="en-US" sz="3600" dirty="0">
                <a:latin typeface="Albertus MT" pitchFamily="34" charset="0"/>
              </a:rPr>
              <a:t>A country’s top administrative leader who is designated to manage the day-to-day activities of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20839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62"/>
            <a:ext cx="8229600" cy="1111664"/>
          </a:xfrm>
        </p:spPr>
        <p:txBody>
          <a:bodyPr>
            <a:noAutofit/>
          </a:bodyPr>
          <a:lstStyle/>
          <a:p>
            <a:r>
              <a:rPr lang="en-US" sz="7200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Albertus MT" pitchFamily="34" charset="0"/>
              </a:rPr>
              <a:t>Head of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Albertus MT" pitchFamily="34" charset="0"/>
              </a:rPr>
              <a:t>Head of Government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07878"/>
            <a:ext cx="1752600" cy="1778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96561"/>
            <a:ext cx="1981200" cy="1804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4402124"/>
            <a:ext cx="1822938" cy="1906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38338"/>
            <a:ext cx="2073425" cy="1949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374967"/>
            <a:ext cx="1371600" cy="1995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32302"/>
            <a:ext cx="13954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10" y="20574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prstClr val="black"/>
                </a:solidFill>
                <a:latin typeface="Albertus MT" pitchFamily="34" charset="0"/>
              </a:rPr>
              <a:t>What is the Legislature?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194" y="33528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prstClr val="black"/>
                </a:solidFill>
                <a:latin typeface="Albertus MT" pitchFamily="34" charset="0"/>
              </a:rPr>
              <a:t>The Law making body of government. For the U.S., it is Congress [House of Representatives and the Senate].</a:t>
            </a:r>
          </a:p>
        </p:txBody>
      </p:sp>
    </p:spTree>
    <p:extLst>
      <p:ext uri="{BB962C8B-B14F-4D97-AF65-F5344CB8AC3E}">
        <p14:creationId xmlns:p14="http://schemas.microsoft.com/office/powerpoint/2010/main" val="32885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Governments of Latin America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844" y="1600200"/>
            <a:ext cx="8349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Albertus MT" pitchFamily="34" charset="0"/>
              </a:rPr>
              <a:t>Brazil and Mexico both have Presidential Democracies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48" y="3502114"/>
            <a:ext cx="621390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4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2672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250"/>
            <a:ext cx="8686800" cy="2799019"/>
          </a:xfrm>
        </p:spPr>
        <p:txBody>
          <a:bodyPr/>
          <a:lstStyle/>
          <a:p>
            <a:r>
              <a:rPr lang="en-US" sz="8000" b="1" dirty="0">
                <a:latin typeface="Albertus MT" pitchFamily="34" charset="0"/>
              </a:rPr>
              <a:t>Federative Republic of Brazil (Brazil)</a:t>
            </a:r>
          </a:p>
        </p:txBody>
      </p:sp>
    </p:spTree>
    <p:extLst>
      <p:ext uri="{BB962C8B-B14F-4D97-AF65-F5344CB8AC3E}">
        <p14:creationId xmlns:p14="http://schemas.microsoft.com/office/powerpoint/2010/main" val="35774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Form of Leadership in Brazil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816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lbertus MT" pitchFamily="34" charset="0"/>
              </a:rPr>
              <a:t>Brazil has a </a:t>
            </a:r>
            <a:r>
              <a:rPr lang="en-US" sz="4000" b="1" dirty="0">
                <a:highlight>
                  <a:srgbClr val="FFFF00"/>
                </a:highlight>
                <a:latin typeface="Albertus MT" pitchFamily="34" charset="0"/>
              </a:rPr>
              <a:t>President </a:t>
            </a:r>
            <a:r>
              <a:rPr lang="en-US" sz="4000" b="1" dirty="0">
                <a:latin typeface="Albertus MT" pitchFamily="34" charset="0"/>
              </a:rPr>
              <a:t>who is both the head of state and head of government</a:t>
            </a:r>
          </a:p>
          <a:p>
            <a:r>
              <a:rPr lang="en-US" sz="4000" b="1" dirty="0">
                <a:latin typeface="Albertus MT" pitchFamily="34" charset="0"/>
              </a:rPr>
              <a:t>The President is elected by </a:t>
            </a:r>
            <a:br>
              <a:rPr lang="en-US" sz="4000" b="1" dirty="0">
                <a:latin typeface="Albertus MT" pitchFamily="34" charset="0"/>
              </a:rPr>
            </a:br>
            <a:r>
              <a:rPr lang="en-US" sz="4000" b="1" dirty="0">
                <a:highlight>
                  <a:srgbClr val="FFFF00"/>
                </a:highlight>
                <a:latin typeface="Albertus MT" pitchFamily="34" charset="0"/>
              </a:rPr>
              <a:t>popular vote</a:t>
            </a:r>
          </a:p>
          <a:p>
            <a:r>
              <a:rPr lang="en-US" sz="4000" b="1" dirty="0">
                <a:latin typeface="Albertus MT" pitchFamily="34" charset="0"/>
              </a:rPr>
              <a:t>The Bicameral National Congress (legislature with two houses) members are also elected.</a:t>
            </a:r>
          </a:p>
        </p:txBody>
      </p:sp>
    </p:spTree>
    <p:extLst>
      <p:ext uri="{BB962C8B-B14F-4D97-AF65-F5344CB8AC3E}">
        <p14:creationId xmlns:p14="http://schemas.microsoft.com/office/powerpoint/2010/main" val="245144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5800" b="1" dirty="0">
                <a:ln w="1397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lbertus MT" pitchFamily="34" charset="0"/>
              </a:rPr>
              <a:t>Role of Citizens in Brazil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75" y="1696450"/>
            <a:ext cx="8686800" cy="51816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lbertus MT" pitchFamily="34" charset="0"/>
              </a:rPr>
              <a:t>Citizens </a:t>
            </a:r>
            <a:r>
              <a:rPr lang="en-US" sz="4400" b="1" dirty="0">
                <a:highlight>
                  <a:srgbClr val="FFFF00"/>
                </a:highlight>
                <a:latin typeface="Albertus MT" pitchFamily="34" charset="0"/>
              </a:rPr>
              <a:t>vote to elect both the President and the members of the Legislature</a:t>
            </a:r>
          </a:p>
          <a:p>
            <a:endParaRPr lang="en-US" sz="2800" b="1" dirty="0">
              <a:latin typeface="Albertus MT" pitchFamily="34" charset="0"/>
            </a:endParaRPr>
          </a:p>
          <a:p>
            <a:r>
              <a:rPr lang="en-US" sz="4400" b="1" dirty="0">
                <a:highlight>
                  <a:srgbClr val="FFFF00"/>
                </a:highlight>
                <a:latin typeface="Albertus MT" pitchFamily="34" charset="0"/>
              </a:rPr>
              <a:t>Voting is mandatory between the ages of 18-70</a:t>
            </a:r>
            <a:r>
              <a:rPr lang="en-US" sz="4400" b="1" dirty="0">
                <a:latin typeface="Albertus MT" pitchFamily="34" charset="0"/>
              </a:rPr>
              <a:t> (voluntary between the ages of 16-18 and over 70).</a:t>
            </a:r>
          </a:p>
        </p:txBody>
      </p:sp>
    </p:spTree>
    <p:extLst>
      <p:ext uri="{BB962C8B-B14F-4D97-AF65-F5344CB8AC3E}">
        <p14:creationId xmlns:p14="http://schemas.microsoft.com/office/powerpoint/2010/main" val="3945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675</Words>
  <Application>Microsoft Office PowerPoint</Application>
  <PresentationFormat>On-screen Show (4:3)</PresentationFormat>
  <Paragraphs>87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Albertus MT</vt:lpstr>
      <vt:lpstr>Arial</vt:lpstr>
      <vt:lpstr>Bodoni MT Condensed</vt:lpstr>
      <vt:lpstr>Calibri</vt:lpstr>
      <vt:lpstr>Courier New</vt:lpstr>
      <vt:lpstr>Franklin Gothic Book</vt:lpstr>
      <vt:lpstr>Wingdings</vt:lpstr>
      <vt:lpstr>Decatur</vt:lpstr>
      <vt:lpstr>1_Decatur</vt:lpstr>
      <vt:lpstr>2_Decatur</vt:lpstr>
      <vt:lpstr>3_Decatur</vt:lpstr>
      <vt:lpstr>4_Decatur</vt:lpstr>
      <vt:lpstr>Essential Question: How is a  federal-republican system different from a dictatorship?</vt:lpstr>
      <vt:lpstr>Governments of Latin America</vt:lpstr>
      <vt:lpstr>Form of Leadership</vt:lpstr>
      <vt:lpstr>Form of Leadership</vt:lpstr>
      <vt:lpstr>Governments of Latin America</vt:lpstr>
      <vt:lpstr>Governments of Latin America</vt:lpstr>
      <vt:lpstr>Federative Republic of Brazil (Brazil)</vt:lpstr>
      <vt:lpstr>Form of Leadership in Brazil</vt:lpstr>
      <vt:lpstr>Role of Citizens in Brazil</vt:lpstr>
      <vt:lpstr>Personal Freedoms in Brazil</vt:lpstr>
      <vt:lpstr>United Mexican States (Mexico)</vt:lpstr>
      <vt:lpstr>Form of Leadership in Mexico</vt:lpstr>
      <vt:lpstr>Role of Citizens in Mexico</vt:lpstr>
      <vt:lpstr>Personal Freedoms in Mexico</vt:lpstr>
      <vt:lpstr>Republic of Cuba (Cuba)</vt:lpstr>
      <vt:lpstr>Governments of Latin America</vt:lpstr>
      <vt:lpstr>Form of Leadership in Cuba</vt:lpstr>
      <vt:lpstr>Form of Leadership in Cuba</vt:lpstr>
      <vt:lpstr>Form of Leadership in Cuba</vt:lpstr>
      <vt:lpstr>Form of Leadership in Cuba</vt:lpstr>
      <vt:lpstr>Role of Citizens in Cuba</vt:lpstr>
      <vt:lpstr>Personal Freedoms in Cuba</vt:lpstr>
      <vt:lpstr>Think about…how has Cuba’s current government contradicted the purpose of the Cuban Revolution???</vt:lpstr>
      <vt:lpstr>Use this summarizer/ fill in the blank to summarize your government understanding</vt:lpstr>
      <vt:lpstr>Access to forms for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Question: How is a  federal-republican system different from a dictatorship?</dc:title>
  <dc:creator>Morgan Delhey</dc:creator>
  <cp:lastModifiedBy>Morgan Delhey</cp:lastModifiedBy>
  <cp:revision>2</cp:revision>
  <dcterms:created xsi:type="dcterms:W3CDTF">2020-03-17T17:44:11Z</dcterms:created>
  <dcterms:modified xsi:type="dcterms:W3CDTF">2020-03-30T18:06:37Z</dcterms:modified>
</cp:coreProperties>
</file>